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8B967-8B6D-4C1D-94E9-74F9D5F32021}">
  <a:tblStyle styleId="{11E8B967-8B6D-4C1D-94E9-74F9D5F320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9090756a_1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e9090756a_1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e9090756a_1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e9090756a_1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9af1a737a1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9af1a737a1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9090756a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9090756a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9af1a737a1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9af1a737a1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9af1a737a1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9af1a737a1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af1a737a1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9af1a737a1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litrium/modB1_HW-03/blob/master/Development_models.md#%D1%81%D1%80%D0%B0%D0%B2%D0%BD%D0%B8%D1%82%D0%B5%D0%BB%D1%8C%D0%BD%D0%B0%D1%8F-%D1%82%D0%B0%D0%B1%D0%BB%D0%B8%D1%86%D0%B0-%D0%BC%D0%BE%D0%B4%D0%B5%D0%BB%D0%B5%D0%B9-%D1%80%D0%B0%D0%B7%D1%80%D0%B0%D0%B1%D0%BE%D1%82%D0%BA%D0%B8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SF-Acme.Ltd</a:t>
            </a:r>
            <a:endParaRPr b="1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Ваши деньги , наши планы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400"/>
              </a:spcAft>
              <a:buNone/>
            </a:pPr>
            <a:r>
              <a:rPr lang="ru"/>
              <a:t>Этапы</a:t>
            </a:r>
            <a:endParaRPr sz="1600" i="1"/>
          </a:p>
        </p:txBody>
      </p:sp>
      <p:cxnSp>
        <p:nvCxnSpPr>
          <p:cNvPr id="140" name="Google Shape;140;p22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1" name="Google Shape;141;p22"/>
          <p:cNvSpPr txBox="1">
            <a:spLocks noGrp="1"/>
          </p:cNvSpPr>
          <p:nvPr>
            <p:ph type="body" idx="1"/>
          </p:nvPr>
        </p:nvSpPr>
        <p:spPr>
          <a:xfrm>
            <a:off x="2" y="1515988"/>
            <a:ext cx="15804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/>
              <a:t>Выбор конкретной методологии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2" name="Google Shape;142;p22"/>
          <p:cNvCxnSpPr/>
          <p:nvPr/>
        </p:nvCxnSpPr>
        <p:spPr>
          <a:xfrm>
            <a:off x="1368025" y="3375029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3" name="Google Shape;143;p22"/>
          <p:cNvSpPr txBox="1">
            <a:spLocks noGrp="1"/>
          </p:cNvSpPr>
          <p:nvPr>
            <p:ph type="body" idx="1"/>
          </p:nvPr>
        </p:nvSpPr>
        <p:spPr>
          <a:xfrm>
            <a:off x="557837" y="4264242"/>
            <a:ext cx="18141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50"/>
              <a:t>Подготовка команды</a:t>
            </a:r>
            <a:endParaRPr sz="365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4" name="Google Shape;144;p22"/>
          <p:cNvCxnSpPr/>
          <p:nvPr/>
        </p:nvCxnSpPr>
        <p:spPr>
          <a:xfrm rot="10800000">
            <a:off x="2102400" y="2148290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5" name="Google Shape;145;p22"/>
          <p:cNvSpPr txBox="1">
            <a:spLocks noGrp="1"/>
          </p:cNvSpPr>
          <p:nvPr>
            <p:ph type="body" idx="1"/>
          </p:nvPr>
        </p:nvSpPr>
        <p:spPr>
          <a:xfrm>
            <a:off x="1674600" y="1516000"/>
            <a:ext cx="2133000" cy="10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Организация рабочего процесса</a:t>
            </a:r>
            <a:endParaRPr sz="1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6" name="Google Shape;146;p22"/>
          <p:cNvCxnSpPr/>
          <p:nvPr/>
        </p:nvCxnSpPr>
        <p:spPr>
          <a:xfrm>
            <a:off x="2823875" y="3375021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7" name="Google Shape;147;p22"/>
          <p:cNvSpPr txBox="1">
            <a:spLocks noGrp="1"/>
          </p:cNvSpPr>
          <p:nvPr>
            <p:ph type="body" idx="1"/>
          </p:nvPr>
        </p:nvSpPr>
        <p:spPr>
          <a:xfrm>
            <a:off x="2261322" y="4260953"/>
            <a:ext cx="23106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/>
              <a:t>Изучение аналитических инструментов</a:t>
            </a:r>
            <a:endParaRPr sz="17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8" name="Google Shape;148;p22"/>
          <p:cNvCxnSpPr/>
          <p:nvPr/>
        </p:nvCxnSpPr>
        <p:spPr>
          <a:xfrm rot="10800000">
            <a:off x="4261381" y="2145365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49" name="Google Shape;149;p22"/>
          <p:cNvSpPr txBox="1">
            <a:spLocks noGrp="1"/>
          </p:cNvSpPr>
          <p:nvPr>
            <p:ph type="body" idx="1"/>
          </p:nvPr>
        </p:nvSpPr>
        <p:spPr>
          <a:xfrm>
            <a:off x="3524750" y="1445500"/>
            <a:ext cx="2133000" cy="9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50"/>
              <a:t>Тестирование методологии на первом проекте</a:t>
            </a:r>
            <a:endParaRPr sz="365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150" name="Google Shape;150;p22"/>
          <p:cNvGraphicFramePr/>
          <p:nvPr/>
        </p:nvGraphicFramePr>
        <p:xfrm>
          <a:off x="323100" y="2983265"/>
          <a:ext cx="8522700" cy="396210"/>
        </p:xfrm>
        <a:graphic>
          <a:graphicData uri="http://schemas.openxmlformats.org/drawingml/2006/table">
            <a:tbl>
              <a:tblPr>
                <a:noFill/>
                <a:tableStyleId>{11E8B967-8B6D-4C1D-94E9-74F9D5F32021}</a:tableStyleId>
              </a:tblPr>
              <a:tblGrid>
                <a:gridCol w="710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FFFFFF"/>
                          </a:solidFill>
                        </a:rPr>
                        <a:t>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FFFFFF"/>
                          </a:solidFill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FFFFFF"/>
                          </a:solidFill>
                        </a:rPr>
                        <a:t>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FFFFFF"/>
                          </a:solidFill>
                        </a:rPr>
                        <a:t>6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FFFFFF"/>
                          </a:solidFill>
                        </a:rPr>
                        <a:t>7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rgbClr val="FFFFFF"/>
                          </a:solidFill>
                        </a:rPr>
                        <a:t>8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151" name="Google Shape;151;p22"/>
          <p:cNvCxnSpPr/>
          <p:nvPr/>
        </p:nvCxnSpPr>
        <p:spPr>
          <a:xfrm>
            <a:off x="4957475" y="3375021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2" name="Google Shape;152;p22"/>
          <p:cNvSpPr txBox="1">
            <a:spLocks noGrp="1"/>
          </p:cNvSpPr>
          <p:nvPr>
            <p:ph type="body" idx="1"/>
          </p:nvPr>
        </p:nvSpPr>
        <p:spPr>
          <a:xfrm>
            <a:off x="4345612" y="4212917"/>
            <a:ext cx="18141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50"/>
              <a:t>Обратная связь</a:t>
            </a:r>
            <a:endParaRPr sz="365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>
              <a:solidFill>
                <a:schemeClr val="dk2"/>
              </a:solidFill>
            </a:endParaRPr>
          </a:p>
        </p:txBody>
      </p:sp>
      <p:cxnSp>
        <p:nvCxnSpPr>
          <p:cNvPr id="153" name="Google Shape;153;p22"/>
          <p:cNvCxnSpPr/>
          <p:nvPr/>
        </p:nvCxnSpPr>
        <p:spPr>
          <a:xfrm rot="10800000">
            <a:off x="6318781" y="2145365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4" name="Google Shape;154;p22"/>
          <p:cNvSpPr txBox="1">
            <a:spLocks noGrp="1"/>
          </p:cNvSpPr>
          <p:nvPr>
            <p:ph type="body" idx="1"/>
          </p:nvPr>
        </p:nvSpPr>
        <p:spPr>
          <a:xfrm>
            <a:off x="5438777" y="1571113"/>
            <a:ext cx="15804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/>
              <a:t>Достигнутые Заказчиком цели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55" name="Google Shape;155;p22"/>
          <p:cNvCxnSpPr/>
          <p:nvPr/>
        </p:nvCxnSpPr>
        <p:spPr>
          <a:xfrm rot="10800000">
            <a:off x="8455556" y="2152790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56" name="Google Shape;156;p22"/>
          <p:cNvSpPr txBox="1">
            <a:spLocks noGrp="1"/>
          </p:cNvSpPr>
          <p:nvPr>
            <p:ph type="body" idx="1"/>
          </p:nvPr>
        </p:nvSpPr>
        <p:spPr>
          <a:xfrm>
            <a:off x="7741650" y="1571125"/>
            <a:ext cx="12969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/>
              <a:t>Финансовые показатели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>
            <a:spLocks noGrp="1"/>
          </p:cNvSpPr>
          <p:nvPr>
            <p:ph type="title"/>
          </p:nvPr>
        </p:nvSpPr>
        <p:spPr>
          <a:xfrm>
            <a:off x="3676150" y="90800"/>
            <a:ext cx="3362100" cy="5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Выводы</a:t>
            </a:r>
            <a:endParaRPr/>
          </a:p>
        </p:txBody>
      </p:sp>
      <p:sp>
        <p:nvSpPr>
          <p:cNvPr id="162" name="Google Shape;162;p23"/>
          <p:cNvSpPr txBox="1"/>
          <p:nvPr/>
        </p:nvSpPr>
        <p:spPr>
          <a:xfrm>
            <a:off x="118150" y="747475"/>
            <a:ext cx="6920100" cy="39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Использование современной модели Agile с методологией Канбан (в сочетании с принципами бережливого производства) даст следующие преимущества с точки зрения бизнеса:</a:t>
            </a:r>
            <a:endParaRPr sz="1800" b="1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AFAFA"/>
              </a:buClr>
              <a:buSzPts val="1800"/>
              <a:buFont typeface="Roboto"/>
              <a:buChar char="●"/>
            </a:pPr>
            <a:r>
              <a:rPr lang="ru" sz="1800" b="1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Обеспечивается максимальная гибкость процессов</a:t>
            </a:r>
            <a:endParaRPr sz="1800" b="1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800"/>
              <a:buFont typeface="Roboto"/>
              <a:buChar char="●"/>
            </a:pPr>
            <a:r>
              <a:rPr lang="ru" sz="1800" b="1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Снижается вероятность провала</a:t>
            </a:r>
            <a:endParaRPr sz="1800" b="1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800"/>
              <a:buFont typeface="Roboto"/>
              <a:buChar char="●"/>
            </a:pPr>
            <a:r>
              <a:rPr lang="ru" sz="1800" b="1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Команда максимально вовлекается в работу</a:t>
            </a:r>
            <a:endParaRPr sz="1800" b="1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800"/>
              <a:buFont typeface="Roboto"/>
              <a:buChar char="●"/>
            </a:pPr>
            <a:r>
              <a:rPr lang="ru" sz="1800" b="1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Конечный продукт содержит наиболее полезные функции</a:t>
            </a:r>
            <a:endParaRPr sz="1800" b="1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800"/>
              <a:buFont typeface="Roboto"/>
              <a:buChar char="●"/>
            </a:pPr>
            <a:r>
              <a:rPr lang="ru" sz="1800" b="1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Повышение рентабельности и предсказуемости результатов проекта</a:t>
            </a:r>
            <a:endParaRPr sz="1800" b="1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1800"/>
              <a:buFont typeface="Roboto"/>
              <a:buChar char="●"/>
            </a:pPr>
            <a:r>
              <a:rPr lang="ru" sz="1800" b="1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Повышение удовлетворенности клиентов. </a:t>
            </a:r>
            <a:endParaRPr sz="1800" b="1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800" b="1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82773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Цель презентации</a:t>
            </a:r>
            <a:r>
              <a:rPr lang="ru" sz="4800" b="1"/>
              <a:t>: </a:t>
            </a:r>
            <a:endParaRPr sz="4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600"/>
              <a:t>Поиск оптимальной модели для разработки мобильного банковского приложения</a:t>
            </a:r>
            <a:endParaRPr sz="4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Проблемы действующего подхода:</a:t>
            </a: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235800" y="1187575"/>
            <a:ext cx="3999900" cy="3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отсутствие какой-либо модели/методологии разработки ПО;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минимальный бюджет;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отсутствие экспертов в команде разработки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отсутствие эффективных инструментов для совместной разработки, как следствие потеря определенной части наработок MVP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/>
              <a:t>программа делает не то, что нужно пользователям</a:t>
            </a:r>
            <a:endParaRPr sz="1800"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8725" y="1017800"/>
            <a:ext cx="3999901" cy="382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6" descr="Пальцы передвигают ползунок на аудиомикшере, вид сбоку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811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Решение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2"/>
          </p:nvPr>
        </p:nvSpPr>
        <p:spPr>
          <a:xfrm>
            <a:off x="4572000" y="567050"/>
            <a:ext cx="4581300" cy="44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/>
              <a:t>Проанализируем существующие модели разработки и выберем наиболее оптимальный вариант для нашего стартапа.</a:t>
            </a:r>
            <a:endParaRPr sz="2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200"/>
              <a:t>Профит:</a:t>
            </a:r>
            <a:endParaRPr sz="2000"/>
          </a:p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сокращение Time to Market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оптимизация расходов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продукт, соответствующий ожиданиям пользователей</a:t>
            </a:r>
            <a:endParaRPr sz="22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/>
        </p:nvSpPr>
        <p:spPr>
          <a:xfrm>
            <a:off x="196225" y="519425"/>
            <a:ext cx="5318100" cy="4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Современные модели разработки: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Каскадная (Waterfall Model)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V-модель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Итерационная модель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RAD-модель (быстрая разработка приложений)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Спиральная модель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Инкрементная модель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Гибкая модель (Agile)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2625" y="2016950"/>
            <a:ext cx="4463025" cy="250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-19425" y="0"/>
            <a:ext cx="91611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</a:rPr>
              <a:t>Детальное сравнение рассматриваемых методов разработки представлено  в таблице </a:t>
            </a:r>
            <a:r>
              <a:rPr lang="ru" sz="2000" u="sng">
                <a:solidFill>
                  <a:schemeClr val="hlink"/>
                </a:solidFill>
                <a:hlinkClick r:id="rId3"/>
              </a:rPr>
              <a:t>Сравнительная таблица моделей разработки</a:t>
            </a:r>
            <a:r>
              <a:rPr lang="ru" sz="2000">
                <a:solidFill>
                  <a:schemeClr val="lt1"/>
                </a:solidFill>
              </a:rPr>
              <a:t>.</a:t>
            </a:r>
            <a:endParaRPr sz="20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</a:rPr>
              <a:t>С учетом имеющихся факторов-ограничителей предпочтительным видится выбор гибкой модели разработки Agile с использованием методологии Kanban и принципов Lean Startup (бережливый стартап).</a:t>
            </a:r>
            <a:endParaRPr sz="20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</a:rPr>
              <a:t>К таким выводам пришли на основе следующего:</a:t>
            </a:r>
            <a:endParaRPr sz="2000">
              <a:solidFill>
                <a:schemeClr val="lt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ru" sz="2000">
                <a:solidFill>
                  <a:schemeClr val="lt1"/>
                </a:solidFill>
              </a:rPr>
              <a:t>Бюджет минимальный - следовательно исключаем такие классические модели как RAD и спиральная модель, требующие значительных ресурсов</a:t>
            </a:r>
            <a:endParaRPr sz="2000">
              <a:solidFill>
                <a:schemeClr val="lt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ru" sz="2000">
                <a:solidFill>
                  <a:schemeClr val="lt1"/>
                </a:solidFill>
              </a:rPr>
              <a:t>Слаженной команды разработчиков в компании на данный момент нет - использование каскадной, V-модели или инкрементной модели нецелесообразно </a:t>
            </a:r>
            <a:endParaRPr sz="2000">
              <a:solidFill>
                <a:schemeClr val="lt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ru" sz="2000">
                <a:solidFill>
                  <a:schemeClr val="lt1"/>
                </a:solidFill>
              </a:rPr>
              <a:t>Можно рассмотреть итеративный модель, но она недостаточно гибкая в сравнении с Agile.</a:t>
            </a: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/>
        </p:nvSpPr>
        <p:spPr>
          <a:xfrm>
            <a:off x="180350" y="360675"/>
            <a:ext cx="8842500" cy="43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Модель Agile может использовать различные подходы и методологии, два основных :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Scrum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Kanban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Scrum в нашем случае менее предпочтителен, так как требуется скрам-мастер, наличие которого пока под вопросом и строгое соблюдение интервальных итераций.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Канбан же позволяет нам более гибко подходить к вопросу, брать следующие задачи в разработку сразу же, не дожидаясь начала следующего спринта.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333333"/>
                </a:solidFill>
                <a:highlight>
                  <a:srgbClr val="FFE599"/>
                </a:highlight>
              </a:rPr>
              <a:t>Scrum — это автобус, который останавливается лишь на определенных остановках, где люди выходят группами. </a:t>
            </a:r>
            <a:endParaRPr sz="1800" b="1">
              <a:solidFill>
                <a:srgbClr val="333333"/>
              </a:solidFill>
              <a:highlight>
                <a:srgbClr val="FFE599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solidFill>
                  <a:srgbClr val="333333"/>
                </a:solidFill>
                <a:highlight>
                  <a:srgbClr val="FFE599"/>
                </a:highlight>
              </a:rPr>
              <a:t>А Kanban — это маршрутка: захотел пассажир выйти, попросил водителя и вышел там, где ему нужно</a:t>
            </a:r>
            <a:endParaRPr sz="1800" b="1">
              <a:solidFill>
                <a:schemeClr val="lt1"/>
              </a:solidFill>
              <a:highlight>
                <a:srgbClr val="FFE599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0475" y="249550"/>
            <a:ext cx="5213151" cy="474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/>
        </p:nvSpPr>
        <p:spPr>
          <a:xfrm>
            <a:off x="85100" y="341625"/>
            <a:ext cx="3333600" cy="46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видимый прогресс и возможность управления потоком задач за счет их визуализации на доске Канбан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Char char="●"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визуализация узких мест проекта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5850" y="263525"/>
            <a:ext cx="5476875" cy="47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 txBox="1"/>
          <p:nvPr/>
        </p:nvSpPr>
        <p:spPr>
          <a:xfrm>
            <a:off x="69225" y="263525"/>
            <a:ext cx="3190800" cy="48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сокращение времени на выпуск релизов и как следствие повышение удовлетворенности потребителей новыми фичами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сокращение времени на коммуникации, повышение эффективности разработки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сокращение стоимости изменений относительно традиционных подходов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430</Words>
  <Application>Microsoft Office PowerPoint</Application>
  <PresentationFormat>Экран (16:9)</PresentationFormat>
  <Paragraphs>72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Roboto</vt:lpstr>
      <vt:lpstr>Geometric</vt:lpstr>
      <vt:lpstr>SF-Acme.Ltd</vt:lpstr>
      <vt:lpstr>Цель презентации:  Поиск оптимальной модели для разработки мобильного банковского приложения</vt:lpstr>
      <vt:lpstr>Проблемы действующего подхода:</vt:lpstr>
      <vt:lpstr>Решение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Этапы</vt:lpstr>
      <vt:lpstr>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SF-Acme.Ltd</dc:title>
  <dc:creator>Чивиленко Дмитрий Владимирович</dc:creator>
  <cp:lastModifiedBy>Чивиленко Дмитрий Владимирович</cp:lastModifiedBy>
  <cp:revision>1</cp:revision>
  <dcterms:modified xsi:type="dcterms:W3CDTF">2023-11-15T07:06:06Z</dcterms:modified>
</cp:coreProperties>
</file>